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7" r:id="rId5"/>
    <p:sldId id="268" r:id="rId6"/>
    <p:sldId id="269" r:id="rId7"/>
    <p:sldId id="270" r:id="rId8"/>
    <p:sldId id="271" r:id="rId9"/>
    <p:sldId id="259" r:id="rId10"/>
    <p:sldId id="266" r:id="rId11"/>
    <p:sldId id="261" r:id="rId12"/>
    <p:sldId id="262" r:id="rId13"/>
    <p:sldId id="260" r:id="rId14"/>
    <p:sldId id="265" r:id="rId15"/>
    <p:sldId id="263" r:id="rId16"/>
    <p:sldId id="264" r:id="rId17"/>
    <p:sldId id="272" r:id="rId18"/>
    <p:sldId id="273" r:id="rId19"/>
    <p:sldId id="311" r:id="rId20"/>
    <p:sldId id="275" r:id="rId21"/>
    <p:sldId id="276" r:id="rId22"/>
    <p:sldId id="277" r:id="rId23"/>
    <p:sldId id="278" r:id="rId24"/>
    <p:sldId id="279" r:id="rId25"/>
    <p:sldId id="283" r:id="rId26"/>
    <p:sldId id="284" r:id="rId27"/>
    <p:sldId id="282" r:id="rId28"/>
    <p:sldId id="285" r:id="rId29"/>
    <p:sldId id="281" r:id="rId30"/>
    <p:sldId id="286" r:id="rId31"/>
    <p:sldId id="280" r:id="rId32"/>
    <p:sldId id="287" r:id="rId33"/>
    <p:sldId id="292" r:id="rId34"/>
    <p:sldId id="294" r:id="rId35"/>
    <p:sldId id="288" r:id="rId36"/>
    <p:sldId id="293" r:id="rId37"/>
    <p:sldId id="291" r:id="rId38"/>
    <p:sldId id="295" r:id="rId39"/>
    <p:sldId id="289" r:id="rId40"/>
    <p:sldId id="297" r:id="rId41"/>
    <p:sldId id="290" r:id="rId42"/>
    <p:sldId id="296" r:id="rId43"/>
    <p:sldId id="298" r:id="rId44"/>
    <p:sldId id="303" r:id="rId45"/>
    <p:sldId id="299" r:id="rId46"/>
    <p:sldId id="304" r:id="rId47"/>
    <p:sldId id="302" r:id="rId48"/>
    <p:sldId id="305" r:id="rId49"/>
    <p:sldId id="301" r:id="rId50"/>
    <p:sldId id="306" r:id="rId51"/>
    <p:sldId id="300" r:id="rId52"/>
    <p:sldId id="307" r:id="rId53"/>
    <p:sldId id="308" r:id="rId54"/>
    <p:sldId id="309" r:id="rId55"/>
    <p:sldId id="310"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288"/>
      </p:cViewPr>
      <p:guideLst>
        <p:guide orient="horz" pos="2160"/>
        <p:guide pos="2880"/>
      </p:guideLst>
    </p:cSldViewPr>
  </p:slideViewPr>
  <p:notesTextViewPr>
    <p:cViewPr>
      <p:scale>
        <a:sx n="1" d="1"/>
        <a:sy n="1" d="1"/>
      </p:scale>
      <p:origin x="0" y="0"/>
    </p:cViewPr>
  </p:notesTextViewPr>
  <p:sorterViewPr>
    <p:cViewPr>
      <p:scale>
        <a:sx n="100" d="100"/>
        <a:sy n="100" d="100"/>
      </p:scale>
      <p:origin x="0" y="630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4C6FE3E-FEA7-4370-9F0B-91B782B75E79}" type="datetimeFigureOut">
              <a:rPr lang="en-US" smtClean="0"/>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3D5C-8BB2-4F3E-A212-EB16F14E4FF9}" type="slidenum">
              <a:rPr lang="en-US" smtClean="0"/>
              <a:t>‹#›</a:t>
            </a:fld>
            <a:endParaRPr lang="en-US"/>
          </a:p>
        </p:txBody>
      </p:sp>
    </p:spTree>
    <p:extLst>
      <p:ext uri="{BB962C8B-B14F-4D97-AF65-F5344CB8AC3E}">
        <p14:creationId xmlns:p14="http://schemas.microsoft.com/office/powerpoint/2010/main" val="2121100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C6FE3E-FEA7-4370-9F0B-91B782B75E79}" type="datetimeFigureOut">
              <a:rPr lang="en-US" smtClean="0"/>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3D5C-8BB2-4F3E-A212-EB16F14E4FF9}" type="slidenum">
              <a:rPr lang="en-US" smtClean="0"/>
              <a:t>‹#›</a:t>
            </a:fld>
            <a:endParaRPr lang="en-US"/>
          </a:p>
        </p:txBody>
      </p:sp>
    </p:spTree>
    <p:extLst>
      <p:ext uri="{BB962C8B-B14F-4D97-AF65-F5344CB8AC3E}">
        <p14:creationId xmlns:p14="http://schemas.microsoft.com/office/powerpoint/2010/main" val="3723783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C6FE3E-FEA7-4370-9F0B-91B782B75E79}" type="datetimeFigureOut">
              <a:rPr lang="en-US" smtClean="0"/>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3D5C-8BB2-4F3E-A212-EB16F14E4FF9}" type="slidenum">
              <a:rPr lang="en-US" smtClean="0"/>
              <a:t>‹#›</a:t>
            </a:fld>
            <a:endParaRPr lang="en-US"/>
          </a:p>
        </p:txBody>
      </p:sp>
    </p:spTree>
    <p:extLst>
      <p:ext uri="{BB962C8B-B14F-4D97-AF65-F5344CB8AC3E}">
        <p14:creationId xmlns:p14="http://schemas.microsoft.com/office/powerpoint/2010/main" val="3367650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4C6FE3E-FEA7-4370-9F0B-91B782B75E79}" type="datetimeFigureOut">
              <a:rPr lang="en-US" smtClean="0"/>
              <a:t>8/20/2025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3D5C-8BB2-4F3E-A212-EB16F14E4FF9}" type="slidenum">
              <a:rPr lang="en-US" smtClean="0"/>
              <a:t>‹#›</a:t>
            </a:fld>
            <a:endParaRPr lang="en-US"/>
          </a:p>
        </p:txBody>
      </p:sp>
    </p:spTree>
    <p:extLst>
      <p:ext uri="{BB962C8B-B14F-4D97-AF65-F5344CB8AC3E}">
        <p14:creationId xmlns:p14="http://schemas.microsoft.com/office/powerpoint/2010/main" val="2192724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4C6FE3E-FEA7-4370-9F0B-91B782B75E79}" type="datetimeFigureOut">
              <a:rPr lang="en-US" smtClean="0"/>
              <a:t>8/20/2025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393D5C-8BB2-4F3E-A212-EB16F14E4FF9}" type="slidenum">
              <a:rPr lang="en-US" smtClean="0"/>
              <a:t>‹#›</a:t>
            </a:fld>
            <a:endParaRPr lang="en-US"/>
          </a:p>
        </p:txBody>
      </p:sp>
    </p:spTree>
    <p:extLst>
      <p:ext uri="{BB962C8B-B14F-4D97-AF65-F5344CB8AC3E}">
        <p14:creationId xmlns:p14="http://schemas.microsoft.com/office/powerpoint/2010/main" val="3330544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4C6FE3E-FEA7-4370-9F0B-91B782B75E79}" type="datetimeFigureOut">
              <a:rPr lang="en-US" smtClean="0"/>
              <a:t>8/20/2025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393D5C-8BB2-4F3E-A212-EB16F14E4FF9}" type="slidenum">
              <a:rPr lang="en-US" smtClean="0"/>
              <a:t>‹#›</a:t>
            </a:fld>
            <a:endParaRPr lang="en-US"/>
          </a:p>
        </p:txBody>
      </p:sp>
    </p:spTree>
    <p:extLst>
      <p:ext uri="{BB962C8B-B14F-4D97-AF65-F5344CB8AC3E}">
        <p14:creationId xmlns:p14="http://schemas.microsoft.com/office/powerpoint/2010/main" val="596195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C6FE3E-FEA7-4370-9F0B-91B782B75E79}" type="datetimeFigureOut">
              <a:rPr lang="en-US" smtClean="0"/>
              <a:t>8/20/2025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393D5C-8BB2-4F3E-A212-EB16F14E4FF9}" type="slidenum">
              <a:rPr lang="en-US" smtClean="0"/>
              <a:t>‹#›</a:t>
            </a:fld>
            <a:endParaRPr lang="en-US"/>
          </a:p>
        </p:txBody>
      </p:sp>
    </p:spTree>
    <p:extLst>
      <p:ext uri="{BB962C8B-B14F-4D97-AF65-F5344CB8AC3E}">
        <p14:creationId xmlns:p14="http://schemas.microsoft.com/office/powerpoint/2010/main" val="1671939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C6FE3E-FEA7-4370-9F0B-91B782B75E79}" type="datetimeFigureOut">
              <a:rPr lang="en-US" smtClean="0"/>
              <a:t>8/20/2025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3D5C-8BB2-4F3E-A212-EB16F14E4FF9}" type="slidenum">
              <a:rPr lang="en-US" smtClean="0"/>
              <a:t>‹#›</a:t>
            </a:fld>
            <a:endParaRPr lang="en-US"/>
          </a:p>
        </p:txBody>
      </p:sp>
    </p:spTree>
    <p:extLst>
      <p:ext uri="{BB962C8B-B14F-4D97-AF65-F5344CB8AC3E}">
        <p14:creationId xmlns:p14="http://schemas.microsoft.com/office/powerpoint/2010/main" val="3363997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C6FE3E-FEA7-4370-9F0B-91B782B75E79}" type="datetimeFigureOut">
              <a:rPr lang="en-US" smtClean="0"/>
              <a:t>8/20/2025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93D5C-8BB2-4F3E-A212-EB16F14E4FF9}" type="slidenum">
              <a:rPr lang="en-US" smtClean="0"/>
              <a:t>‹#›</a:t>
            </a:fld>
            <a:endParaRPr lang="en-US"/>
          </a:p>
        </p:txBody>
      </p:sp>
    </p:spTree>
    <p:extLst>
      <p:ext uri="{BB962C8B-B14F-4D97-AF65-F5344CB8AC3E}">
        <p14:creationId xmlns:p14="http://schemas.microsoft.com/office/powerpoint/2010/main" val="2136662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C6FE3E-FEA7-4370-9F0B-91B782B75E79}" type="datetimeFigureOut">
              <a:rPr lang="en-US" smtClean="0"/>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3D5C-8BB2-4F3E-A212-EB16F14E4FF9}" type="slidenum">
              <a:rPr lang="en-US" smtClean="0"/>
              <a:t>‹#›</a:t>
            </a:fld>
            <a:endParaRPr lang="en-US"/>
          </a:p>
        </p:txBody>
      </p:sp>
    </p:spTree>
    <p:extLst>
      <p:ext uri="{BB962C8B-B14F-4D97-AF65-F5344CB8AC3E}">
        <p14:creationId xmlns:p14="http://schemas.microsoft.com/office/powerpoint/2010/main" val="2207611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C6FE3E-FEA7-4370-9F0B-91B782B75E79}" type="datetimeFigureOut">
              <a:rPr lang="en-US" smtClean="0"/>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93D5C-8BB2-4F3E-A212-EB16F14E4FF9}" type="slidenum">
              <a:rPr lang="en-US" smtClean="0"/>
              <a:t>‹#›</a:t>
            </a:fld>
            <a:endParaRPr lang="en-US"/>
          </a:p>
        </p:txBody>
      </p:sp>
    </p:spTree>
    <p:extLst>
      <p:ext uri="{BB962C8B-B14F-4D97-AF65-F5344CB8AC3E}">
        <p14:creationId xmlns:p14="http://schemas.microsoft.com/office/powerpoint/2010/main" val="1343511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C6FE3E-FEA7-4370-9F0B-91B782B75E79}" type="datetimeFigureOut">
              <a:rPr lang="en-US" smtClean="0"/>
              <a:t>8/20/2025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93D5C-8BB2-4F3E-A212-EB16F14E4FF9}" type="slidenum">
              <a:rPr lang="en-US" smtClean="0"/>
              <a:t>‹#›</a:t>
            </a:fld>
            <a:endParaRPr lang="en-US"/>
          </a:p>
        </p:txBody>
      </p:sp>
    </p:spTree>
    <p:extLst>
      <p:ext uri="{BB962C8B-B14F-4D97-AF65-F5344CB8AC3E}">
        <p14:creationId xmlns:p14="http://schemas.microsoft.com/office/powerpoint/2010/main" val="94488918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slide" Target="slide7.xml"/><Relationship Id="rId18" Type="http://schemas.openxmlformats.org/officeDocument/2006/relationships/slide" Target="slide9.xml"/><Relationship Id="rId26" Type="http://schemas.openxmlformats.org/officeDocument/2006/relationships/slide" Target="slide41.xml"/><Relationship Id="rId3" Type="http://schemas.openxmlformats.org/officeDocument/2006/relationships/slide" Target="slide3.xml"/><Relationship Id="rId21" Type="http://schemas.openxmlformats.org/officeDocument/2006/relationships/slide" Target="slide39.xml"/><Relationship Id="rId7" Type="http://schemas.openxmlformats.org/officeDocument/2006/relationships/slide" Target="slide43.xml"/><Relationship Id="rId12" Type="http://schemas.openxmlformats.org/officeDocument/2006/relationships/slide" Target="slide45.xml"/><Relationship Id="rId17" Type="http://schemas.openxmlformats.org/officeDocument/2006/relationships/slide" Target="slide47.xml"/><Relationship Id="rId25" Type="http://schemas.openxmlformats.org/officeDocument/2006/relationships/slide" Target="slide31.xml"/><Relationship Id="rId2" Type="http://schemas.openxmlformats.org/officeDocument/2006/relationships/slide" Target="slide53.xml"/><Relationship Id="rId16" Type="http://schemas.openxmlformats.org/officeDocument/2006/relationships/slide" Target="slide37.xml"/><Relationship Id="rId20" Type="http://schemas.openxmlformats.org/officeDocument/2006/relationships/slide" Target="slide29.xml"/><Relationship Id="rId1" Type="http://schemas.openxmlformats.org/officeDocument/2006/relationships/slideLayout" Target="../slideLayouts/slideLayout2.xml"/><Relationship Id="rId6" Type="http://schemas.openxmlformats.org/officeDocument/2006/relationships/slide" Target="slide33.xml"/><Relationship Id="rId11" Type="http://schemas.openxmlformats.org/officeDocument/2006/relationships/slide" Target="slide35.xml"/><Relationship Id="rId24" Type="http://schemas.openxmlformats.org/officeDocument/2006/relationships/slide" Target="slide21.xml"/><Relationship Id="rId5" Type="http://schemas.openxmlformats.org/officeDocument/2006/relationships/slide" Target="slide23.xml"/><Relationship Id="rId15" Type="http://schemas.openxmlformats.org/officeDocument/2006/relationships/slide" Target="slide27.xml"/><Relationship Id="rId23" Type="http://schemas.openxmlformats.org/officeDocument/2006/relationships/slide" Target="slide11.xml"/><Relationship Id="rId10" Type="http://schemas.openxmlformats.org/officeDocument/2006/relationships/slide" Target="slide25.xml"/><Relationship Id="rId19" Type="http://schemas.openxmlformats.org/officeDocument/2006/relationships/slide" Target="slide19.xml"/><Relationship Id="rId4" Type="http://schemas.openxmlformats.org/officeDocument/2006/relationships/slide" Target="slide13.xml"/><Relationship Id="rId9" Type="http://schemas.openxmlformats.org/officeDocument/2006/relationships/slide" Target="slide15.xml"/><Relationship Id="rId14" Type="http://schemas.openxmlformats.org/officeDocument/2006/relationships/slide" Target="slide17.xml"/><Relationship Id="rId22" Type="http://schemas.openxmlformats.org/officeDocument/2006/relationships/slide" Target="slide49.xml"/><Relationship Id="rId27" Type="http://schemas.openxmlformats.org/officeDocument/2006/relationships/slide" Target="slide5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png"/></Relationships>
</file>

<file path=ppt/slides/_rels/slide5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 Target="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000" dirty="0">
                <a:latin typeface="Arial Black" panose="020B0A04020102020204" pitchFamily="34" charset="0"/>
              </a:rPr>
              <a:t>JEOPARDY</a:t>
            </a:r>
          </a:p>
        </p:txBody>
      </p:sp>
      <p:sp>
        <p:nvSpPr>
          <p:cNvPr id="3" name="Subtitle 2"/>
          <p:cNvSpPr>
            <a:spLocks noGrp="1"/>
          </p:cNvSpPr>
          <p:nvPr>
            <p:ph type="subTitle" idx="1"/>
          </p:nvPr>
        </p:nvSpPr>
        <p:spPr>
          <a:xfrm>
            <a:off x="762000" y="3886200"/>
            <a:ext cx="7772400" cy="1752600"/>
          </a:xfrm>
        </p:spPr>
        <p:txBody>
          <a:bodyPr/>
          <a:lstStyle/>
          <a:p>
            <a:r>
              <a:rPr lang="en-US" sz="4400" dirty="0">
                <a:latin typeface="Arial Black" panose="020B0A04020102020204" pitchFamily="34" charset="0"/>
              </a:rPr>
              <a:t>CLEAN COMMUNITIES EDITION</a:t>
            </a:r>
          </a:p>
          <a:p>
            <a:endParaRPr lang="en-US" dirty="0"/>
          </a:p>
        </p:txBody>
      </p:sp>
      <p:pic>
        <p:nvPicPr>
          <p:cNvPr id="5" name="Jeopardy Them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077200" y="5943600"/>
            <a:ext cx="609600" cy="609600"/>
          </a:xfrm>
          <a:prstGeom prst="rect">
            <a:avLst/>
          </a:prstGeom>
        </p:spPr>
      </p:pic>
    </p:spTree>
    <p:extLst>
      <p:ext uri="{BB962C8B-B14F-4D97-AF65-F5344CB8AC3E}">
        <p14:creationId xmlns:p14="http://schemas.microsoft.com/office/powerpoint/2010/main" val="39868847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054"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537997152"/>
              </p:ext>
            </p:extLst>
          </p:nvPr>
        </p:nvGraphicFramePr>
        <p:xfrm>
          <a:off x="0" y="0"/>
          <a:ext cx="9144000" cy="720598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1295400">
                <a:tc>
                  <a:txBody>
                    <a:bodyPr/>
                    <a:lstStyle/>
                    <a:p>
                      <a:pPr algn="ctr"/>
                      <a:endParaRPr lang="en-US" sz="2200" dirty="0">
                        <a:latin typeface="Cambria" panose="02040503050406030204" pitchFamily="18" charset="0"/>
                      </a:endParaRPr>
                    </a:p>
                    <a:p>
                      <a:pPr algn="ctr"/>
                      <a:r>
                        <a:rPr lang="en-US" sz="2200" dirty="0">
                          <a:latin typeface="Cambria" panose="02040503050406030204" pitchFamily="18" charset="0"/>
                        </a:rPr>
                        <a:t>Potpourri</a:t>
                      </a:r>
                    </a:p>
                    <a:p>
                      <a:pPr algn="ctr"/>
                      <a:r>
                        <a:rPr lang="en-US" sz="2200" baseline="0" dirty="0">
                          <a:latin typeface="Cambria" panose="02040503050406030204" pitchFamily="18" charset="0"/>
                        </a:rPr>
                        <a:t> </a:t>
                      </a:r>
                      <a:endParaRPr lang="en-US" sz="2200" dirty="0">
                        <a:latin typeface="Cambria" panose="02040503050406030204" pitchFamily="18" charset="0"/>
                      </a:endParaRPr>
                    </a:p>
                  </a:txBody>
                  <a:tcPr/>
                </a:tc>
                <a:tc>
                  <a:txBody>
                    <a:bodyPr/>
                    <a:lstStyle/>
                    <a:p>
                      <a:pPr algn="ctr"/>
                      <a:endParaRPr lang="en-US" sz="1800" dirty="0">
                        <a:latin typeface="Cambria" panose="02040503050406030204" pitchFamily="18" charset="0"/>
                      </a:endParaRPr>
                    </a:p>
                    <a:p>
                      <a:pPr algn="ctr"/>
                      <a:r>
                        <a:rPr lang="en-US" sz="2200" dirty="0" err="1">
                          <a:latin typeface="Cambria" panose="02040503050406030204" pitchFamily="18" charset="0"/>
                        </a:rPr>
                        <a:t>Talkin</a:t>
                      </a:r>
                      <a:r>
                        <a:rPr lang="en-US" sz="2200" dirty="0">
                          <a:latin typeface="Cambria" panose="02040503050406030204" pitchFamily="18" charset="0"/>
                        </a:rPr>
                        <a:t>’</a:t>
                      </a:r>
                    </a:p>
                    <a:p>
                      <a:pPr algn="ctr"/>
                      <a:r>
                        <a:rPr lang="en-US" sz="2200" dirty="0">
                          <a:latin typeface="Cambria" panose="02040503050406030204" pitchFamily="18" charset="0"/>
                        </a:rPr>
                        <a:t> Trash</a:t>
                      </a:r>
                    </a:p>
                    <a:p>
                      <a:endParaRPr lang="en-US" dirty="0"/>
                    </a:p>
                  </a:txBody>
                  <a:tcPr/>
                </a:tc>
                <a:tc>
                  <a:txBody>
                    <a:bodyPr/>
                    <a:lstStyle/>
                    <a:p>
                      <a:pPr algn="ctr"/>
                      <a:endParaRPr lang="en-US" sz="1800" dirty="0">
                        <a:latin typeface="Cambria" panose="02040503050406030204" pitchFamily="18" charset="0"/>
                      </a:endParaRPr>
                    </a:p>
                    <a:p>
                      <a:pPr algn="ctr"/>
                      <a:r>
                        <a:rPr lang="en-US" sz="2000" dirty="0">
                          <a:latin typeface="Cambria" panose="02040503050406030204" pitchFamily="18" charset="0"/>
                        </a:rPr>
                        <a:t>Clean Communities Act</a:t>
                      </a:r>
                    </a:p>
                    <a:p>
                      <a:endParaRPr lang="en-US" dirty="0"/>
                    </a:p>
                  </a:txBody>
                  <a:tcPr/>
                </a:tc>
                <a:tc>
                  <a:txBody>
                    <a:bodyPr/>
                    <a:lstStyle/>
                    <a:p>
                      <a:pPr algn="ctr"/>
                      <a:endParaRPr lang="en-US" sz="800" dirty="0">
                        <a:latin typeface="Cambria" panose="02040503050406030204" pitchFamily="18" charset="0"/>
                      </a:endParaRPr>
                    </a:p>
                    <a:p>
                      <a:pPr algn="ctr"/>
                      <a:r>
                        <a:rPr lang="en-US" sz="2200" dirty="0">
                          <a:latin typeface="Cambria" panose="02040503050406030204" pitchFamily="18" charset="0"/>
                        </a:rPr>
                        <a:t>Name</a:t>
                      </a:r>
                    </a:p>
                    <a:p>
                      <a:pPr algn="ctr"/>
                      <a:r>
                        <a:rPr lang="en-US" sz="2200" baseline="0" dirty="0">
                          <a:latin typeface="Cambria" panose="02040503050406030204" pitchFamily="18" charset="0"/>
                        </a:rPr>
                        <a:t>That</a:t>
                      </a:r>
                    </a:p>
                    <a:p>
                      <a:pPr algn="ctr"/>
                      <a:r>
                        <a:rPr lang="en-US" sz="2200" baseline="0" dirty="0">
                          <a:latin typeface="Cambria" panose="02040503050406030204" pitchFamily="18" charset="0"/>
                        </a:rPr>
                        <a:t> Litter</a:t>
                      </a:r>
                      <a:endParaRPr lang="en-US" sz="2200" dirty="0">
                        <a:latin typeface="Cambria" panose="02040503050406030204" pitchFamily="18" charset="0"/>
                      </a:endParaRPr>
                    </a:p>
                  </a:txBody>
                  <a:tcPr/>
                </a:tc>
                <a:tc>
                  <a:txBody>
                    <a:bodyPr/>
                    <a:lstStyle/>
                    <a:p>
                      <a:pPr algn="ctr"/>
                      <a:endParaRPr lang="en-US" sz="2200" dirty="0">
                        <a:latin typeface="Cambria" panose="02040503050406030204" pitchFamily="18" charset="0"/>
                      </a:endParaRPr>
                    </a:p>
                    <a:p>
                      <a:pPr algn="ctr"/>
                      <a:r>
                        <a:rPr lang="en-US" sz="2200" dirty="0">
                          <a:latin typeface="Cambria" panose="02040503050406030204" pitchFamily="18" charset="0"/>
                        </a:rPr>
                        <a:t>What A Year</a:t>
                      </a:r>
                      <a:r>
                        <a:rPr lang="en-US" sz="2200" dirty="0">
                          <a:latin typeface="Cambria" panose="02040503050406030204" pitchFamily="18" charset="0"/>
                          <a:hlinkClick r:id="rId2" action="ppaction://hlinksldjump"/>
                        </a:rPr>
                        <a:t>!</a:t>
                      </a:r>
                      <a:endParaRPr lang="en-US" sz="2200" dirty="0">
                        <a:latin typeface="Cambria" panose="02040503050406030204" pitchFamily="18" charset="0"/>
                      </a:endParaRPr>
                    </a:p>
                    <a:p>
                      <a:endParaRPr lang="en-US" dirty="0"/>
                    </a:p>
                  </a:txBody>
                  <a:tcPr/>
                </a:tc>
                <a:extLst>
                  <a:ext uri="{0D108BD9-81ED-4DB2-BD59-A6C34878D82A}">
                    <a16:rowId xmlns:a16="http://schemas.microsoft.com/office/drawing/2014/main" val="10000"/>
                  </a:ext>
                </a:extLst>
              </a:tr>
              <a:tr h="1130300">
                <a:tc>
                  <a:txBody>
                    <a:bodyPr/>
                    <a:lstStyle/>
                    <a:p>
                      <a:endParaRPr lang="en-US" dirty="0"/>
                    </a:p>
                    <a:p>
                      <a:pPr algn="ctr"/>
                      <a:r>
                        <a:rPr lang="en-US" dirty="0">
                          <a:hlinkClick r:id="rId3" action="ppaction://hlinksldjump"/>
                        </a:rPr>
                        <a:t>$100</a:t>
                      </a:r>
                      <a:endParaRPr lang="en-US" dirty="0"/>
                    </a:p>
                  </a:txBody>
                  <a:tcPr/>
                </a:tc>
                <a:tc>
                  <a:txBody>
                    <a:bodyPr/>
                    <a:lstStyle/>
                    <a:p>
                      <a:pPr algn="ctr"/>
                      <a:endParaRPr lang="en-US" dirty="0"/>
                    </a:p>
                    <a:p>
                      <a:pPr algn="ctr"/>
                      <a:r>
                        <a:rPr lang="en-US" dirty="0">
                          <a:hlinkClick r:id="rId4" action="ppaction://hlinksldjump"/>
                        </a:rPr>
                        <a:t>$100</a:t>
                      </a:r>
                      <a:endParaRPr lang="en-US" dirty="0"/>
                    </a:p>
                  </a:txBody>
                  <a:tcPr/>
                </a:tc>
                <a:tc>
                  <a:txBody>
                    <a:bodyPr/>
                    <a:lstStyle/>
                    <a:p>
                      <a:pPr algn="ctr"/>
                      <a:endParaRPr lang="en-US" dirty="0"/>
                    </a:p>
                    <a:p>
                      <a:pPr algn="ctr"/>
                      <a:r>
                        <a:rPr lang="en-US" dirty="0">
                          <a:hlinkClick r:id="rId5" action="ppaction://hlinksldjump"/>
                        </a:rPr>
                        <a:t>$100</a:t>
                      </a:r>
                      <a:endParaRPr lang="en-US" dirty="0"/>
                    </a:p>
                  </a:txBody>
                  <a:tcPr/>
                </a:tc>
                <a:tc>
                  <a:txBody>
                    <a:bodyPr/>
                    <a:lstStyle/>
                    <a:p>
                      <a:pPr algn="ctr"/>
                      <a:endParaRPr lang="en-US" dirty="0"/>
                    </a:p>
                    <a:p>
                      <a:pPr algn="ctr"/>
                      <a:r>
                        <a:rPr lang="en-US" dirty="0">
                          <a:hlinkClick r:id="rId6" action="ppaction://hlinksldjump"/>
                        </a:rPr>
                        <a:t>$100</a:t>
                      </a:r>
                      <a:endParaRPr lang="en-US" dirty="0"/>
                    </a:p>
                  </a:txBody>
                  <a:tcPr/>
                </a:tc>
                <a:tc>
                  <a:txBody>
                    <a:bodyPr/>
                    <a:lstStyle/>
                    <a:p>
                      <a:pPr algn="ctr"/>
                      <a:endParaRPr lang="en-US" dirty="0"/>
                    </a:p>
                    <a:p>
                      <a:pPr algn="ctr"/>
                      <a:r>
                        <a:rPr lang="en-US" dirty="0">
                          <a:hlinkClick r:id="rId7" action="ppaction://hlinksldjump"/>
                        </a:rPr>
                        <a:t>$100</a:t>
                      </a:r>
                      <a:endParaRPr lang="en-US" dirty="0"/>
                    </a:p>
                  </a:txBody>
                  <a:tcPr/>
                </a:tc>
                <a:extLst>
                  <a:ext uri="{0D108BD9-81ED-4DB2-BD59-A6C34878D82A}">
                    <a16:rowId xmlns:a16="http://schemas.microsoft.com/office/drawing/2014/main" val="10001"/>
                  </a:ext>
                </a:extLst>
              </a:tr>
              <a:tr h="1130300">
                <a:tc>
                  <a:txBody>
                    <a:bodyPr/>
                    <a:lstStyle/>
                    <a:p>
                      <a:endParaRPr lang="en-US" dirty="0"/>
                    </a:p>
                    <a:p>
                      <a:pPr algn="ctr"/>
                      <a:r>
                        <a:rPr lang="en-US" dirty="0">
                          <a:hlinkClick r:id="rId8" action="ppaction://hlinksldjump"/>
                        </a:rPr>
                        <a:t>$200</a:t>
                      </a:r>
                      <a:endParaRPr lang="en-US" dirty="0"/>
                    </a:p>
                  </a:txBody>
                  <a:tcPr/>
                </a:tc>
                <a:tc>
                  <a:txBody>
                    <a:bodyPr/>
                    <a:lstStyle/>
                    <a:p>
                      <a:pPr algn="ctr"/>
                      <a:endParaRPr lang="en-US" dirty="0"/>
                    </a:p>
                    <a:p>
                      <a:pPr algn="ctr"/>
                      <a:r>
                        <a:rPr lang="en-US" dirty="0">
                          <a:hlinkClick r:id="rId9" action="ppaction://hlinksldjump"/>
                        </a:rPr>
                        <a:t>$200</a:t>
                      </a:r>
                      <a:endParaRPr lang="en-US" dirty="0"/>
                    </a:p>
                  </a:txBody>
                  <a:tcPr/>
                </a:tc>
                <a:tc>
                  <a:txBody>
                    <a:bodyPr/>
                    <a:lstStyle/>
                    <a:p>
                      <a:pPr algn="ctr"/>
                      <a:endParaRPr lang="en-US" dirty="0"/>
                    </a:p>
                    <a:p>
                      <a:pPr algn="ctr"/>
                      <a:r>
                        <a:rPr lang="en-US" dirty="0">
                          <a:hlinkClick r:id="rId10" action="ppaction://hlinksldjump"/>
                        </a:rPr>
                        <a:t>$200</a:t>
                      </a:r>
                      <a:endParaRPr lang="en-US" dirty="0"/>
                    </a:p>
                  </a:txBody>
                  <a:tcPr/>
                </a:tc>
                <a:tc>
                  <a:txBody>
                    <a:bodyPr/>
                    <a:lstStyle/>
                    <a:p>
                      <a:pPr algn="ctr"/>
                      <a:endParaRPr lang="en-US" dirty="0"/>
                    </a:p>
                    <a:p>
                      <a:pPr algn="ctr"/>
                      <a:r>
                        <a:rPr lang="en-US" dirty="0">
                          <a:hlinkClick r:id="rId11" action="ppaction://hlinksldjump"/>
                        </a:rPr>
                        <a:t>$200</a:t>
                      </a:r>
                      <a:endParaRPr lang="en-US" dirty="0"/>
                    </a:p>
                  </a:txBody>
                  <a:tcPr/>
                </a:tc>
                <a:tc>
                  <a:txBody>
                    <a:bodyPr/>
                    <a:lstStyle/>
                    <a:p>
                      <a:pPr algn="ctr"/>
                      <a:endParaRPr lang="en-US" dirty="0"/>
                    </a:p>
                    <a:p>
                      <a:pPr algn="ctr"/>
                      <a:r>
                        <a:rPr lang="en-US" dirty="0">
                          <a:hlinkClick r:id="rId12" action="ppaction://hlinksldjump"/>
                        </a:rPr>
                        <a:t>$200</a:t>
                      </a:r>
                      <a:endParaRPr lang="en-US" dirty="0"/>
                    </a:p>
                  </a:txBody>
                  <a:tcPr/>
                </a:tc>
                <a:extLst>
                  <a:ext uri="{0D108BD9-81ED-4DB2-BD59-A6C34878D82A}">
                    <a16:rowId xmlns:a16="http://schemas.microsoft.com/office/drawing/2014/main" val="10002"/>
                  </a:ext>
                </a:extLst>
              </a:tr>
              <a:tr h="1130300">
                <a:tc>
                  <a:txBody>
                    <a:bodyPr/>
                    <a:lstStyle/>
                    <a:p>
                      <a:endParaRPr lang="en-US" dirty="0"/>
                    </a:p>
                    <a:p>
                      <a:pPr algn="ctr"/>
                      <a:r>
                        <a:rPr lang="en-US" dirty="0">
                          <a:hlinkClick r:id="rId13" action="ppaction://hlinksldjump"/>
                        </a:rPr>
                        <a:t>$300</a:t>
                      </a:r>
                      <a:endParaRPr lang="en-US" dirty="0"/>
                    </a:p>
                  </a:txBody>
                  <a:tcPr/>
                </a:tc>
                <a:tc>
                  <a:txBody>
                    <a:bodyPr/>
                    <a:lstStyle/>
                    <a:p>
                      <a:pPr algn="ctr"/>
                      <a:endParaRPr lang="en-US" dirty="0"/>
                    </a:p>
                    <a:p>
                      <a:pPr algn="ctr"/>
                      <a:r>
                        <a:rPr lang="en-US" dirty="0">
                          <a:hlinkClick r:id="rId14" action="ppaction://hlinksldjump"/>
                        </a:rPr>
                        <a:t>$300</a:t>
                      </a:r>
                      <a:endParaRPr lang="en-US" dirty="0"/>
                    </a:p>
                  </a:txBody>
                  <a:tcPr/>
                </a:tc>
                <a:tc>
                  <a:txBody>
                    <a:bodyPr/>
                    <a:lstStyle/>
                    <a:p>
                      <a:pPr algn="ctr"/>
                      <a:endParaRPr lang="en-US" dirty="0"/>
                    </a:p>
                    <a:p>
                      <a:pPr algn="ctr"/>
                      <a:r>
                        <a:rPr lang="en-US" dirty="0">
                          <a:hlinkClick r:id="rId15" action="ppaction://hlinksldjump"/>
                        </a:rPr>
                        <a:t>$300</a:t>
                      </a:r>
                      <a:endParaRPr lang="en-US" dirty="0"/>
                    </a:p>
                  </a:txBody>
                  <a:tcPr/>
                </a:tc>
                <a:tc>
                  <a:txBody>
                    <a:bodyPr/>
                    <a:lstStyle/>
                    <a:p>
                      <a:pPr algn="ctr"/>
                      <a:endParaRPr lang="en-US" dirty="0"/>
                    </a:p>
                    <a:p>
                      <a:pPr algn="ctr"/>
                      <a:r>
                        <a:rPr lang="en-US" dirty="0">
                          <a:hlinkClick r:id="rId16" action="ppaction://hlinksldjump"/>
                        </a:rPr>
                        <a:t>$300</a:t>
                      </a:r>
                      <a:endParaRPr lang="en-US" dirty="0"/>
                    </a:p>
                  </a:txBody>
                  <a:tcPr/>
                </a:tc>
                <a:tc>
                  <a:txBody>
                    <a:bodyPr/>
                    <a:lstStyle/>
                    <a:p>
                      <a:pPr algn="ctr"/>
                      <a:endParaRPr lang="en-US" dirty="0"/>
                    </a:p>
                    <a:p>
                      <a:pPr algn="ctr"/>
                      <a:r>
                        <a:rPr lang="en-US" dirty="0">
                          <a:hlinkClick r:id="rId17" action="ppaction://hlinksldjump"/>
                        </a:rPr>
                        <a:t>$300</a:t>
                      </a:r>
                      <a:endParaRPr lang="en-US" dirty="0"/>
                    </a:p>
                  </a:txBody>
                  <a:tcPr/>
                </a:tc>
                <a:extLst>
                  <a:ext uri="{0D108BD9-81ED-4DB2-BD59-A6C34878D82A}">
                    <a16:rowId xmlns:a16="http://schemas.microsoft.com/office/drawing/2014/main" val="10003"/>
                  </a:ext>
                </a:extLst>
              </a:tr>
              <a:tr h="1130300">
                <a:tc>
                  <a:txBody>
                    <a:bodyPr/>
                    <a:lstStyle/>
                    <a:p>
                      <a:pPr algn="ctr"/>
                      <a:endParaRPr lang="en-US" dirty="0"/>
                    </a:p>
                    <a:p>
                      <a:pPr algn="ctr"/>
                      <a:r>
                        <a:rPr lang="en-US" dirty="0">
                          <a:hlinkClick r:id="rId18" action="ppaction://hlinksldjump"/>
                        </a:rPr>
                        <a:t>$400</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a:p>
                    <a:p>
                      <a:pPr algn="ctr"/>
                      <a:r>
                        <a:rPr lang="en-US" dirty="0">
                          <a:hlinkClick r:id="rId19" action="ppaction://hlinksldjump"/>
                        </a:rPr>
                        <a:t>$400</a:t>
                      </a:r>
                      <a:endParaRPr lang="en-US" dirty="0"/>
                    </a:p>
                  </a:txBody>
                  <a:tcPr/>
                </a:tc>
                <a:tc>
                  <a:txBody>
                    <a:bodyPr/>
                    <a:lstStyle/>
                    <a:p>
                      <a:pPr algn="ctr"/>
                      <a:endParaRPr lang="en-US" dirty="0"/>
                    </a:p>
                    <a:p>
                      <a:pPr algn="ctr"/>
                      <a:r>
                        <a:rPr lang="en-US" dirty="0">
                          <a:hlinkClick r:id="rId20" action="ppaction://hlinksldjump"/>
                        </a:rPr>
                        <a:t>$400</a:t>
                      </a:r>
                      <a:endParaRPr lang="en-US" dirty="0"/>
                    </a:p>
                  </a:txBody>
                  <a:tcPr/>
                </a:tc>
                <a:tc>
                  <a:txBody>
                    <a:bodyPr/>
                    <a:lstStyle/>
                    <a:p>
                      <a:pPr algn="ctr"/>
                      <a:endParaRPr lang="en-US" dirty="0"/>
                    </a:p>
                    <a:p>
                      <a:pPr algn="ctr"/>
                      <a:r>
                        <a:rPr lang="en-US" dirty="0">
                          <a:hlinkClick r:id="rId21" action="ppaction://hlinksldjump"/>
                        </a:rPr>
                        <a:t>$400</a:t>
                      </a:r>
                      <a:endParaRPr lang="en-US" dirty="0"/>
                    </a:p>
                  </a:txBody>
                  <a:tcPr/>
                </a:tc>
                <a:tc>
                  <a:txBody>
                    <a:bodyPr/>
                    <a:lstStyle/>
                    <a:p>
                      <a:pPr algn="ctr"/>
                      <a:endParaRPr lang="en-US" dirty="0"/>
                    </a:p>
                    <a:p>
                      <a:pPr algn="ctr"/>
                      <a:r>
                        <a:rPr lang="en-US" dirty="0">
                          <a:hlinkClick r:id="rId22" action="ppaction://hlinksldjump"/>
                        </a:rPr>
                        <a:t>$400</a:t>
                      </a:r>
                      <a:endParaRPr lang="en-US" dirty="0"/>
                    </a:p>
                  </a:txBody>
                  <a:tcPr/>
                </a:tc>
                <a:extLst>
                  <a:ext uri="{0D108BD9-81ED-4DB2-BD59-A6C34878D82A}">
                    <a16:rowId xmlns:a16="http://schemas.microsoft.com/office/drawing/2014/main" val="10004"/>
                  </a:ext>
                </a:extLst>
              </a:tr>
              <a:tr h="1130300">
                <a:tc>
                  <a:txBody>
                    <a:bodyPr/>
                    <a:lstStyle/>
                    <a:p>
                      <a:pPr algn="ctr"/>
                      <a:endParaRPr lang="en-US" dirty="0"/>
                    </a:p>
                    <a:p>
                      <a:pPr algn="ctr"/>
                      <a:r>
                        <a:rPr lang="en-US" dirty="0">
                          <a:hlinkClick r:id="rId23" action="ppaction://hlinksldjump"/>
                        </a:rPr>
                        <a:t>$500</a:t>
                      </a:r>
                      <a:endParaRPr lang="en-US" dirty="0"/>
                    </a:p>
                  </a:txBody>
                  <a:tcPr/>
                </a:tc>
                <a:tc>
                  <a:txBody>
                    <a:bodyPr/>
                    <a:lstStyle/>
                    <a:p>
                      <a:pPr algn="ctr"/>
                      <a:endParaRPr lang="en-US" dirty="0"/>
                    </a:p>
                    <a:p>
                      <a:pPr algn="ctr"/>
                      <a:r>
                        <a:rPr lang="en-US" dirty="0">
                          <a:hlinkClick r:id="rId24" action="ppaction://hlinksldjump"/>
                        </a:rPr>
                        <a:t>$500</a:t>
                      </a:r>
                      <a:endParaRPr lang="en-US" dirty="0"/>
                    </a:p>
                  </a:txBody>
                  <a:tcPr/>
                </a:tc>
                <a:tc>
                  <a:txBody>
                    <a:bodyPr/>
                    <a:lstStyle/>
                    <a:p>
                      <a:pPr algn="ctr"/>
                      <a:endParaRPr lang="en-US" dirty="0"/>
                    </a:p>
                    <a:p>
                      <a:pPr algn="ctr"/>
                      <a:r>
                        <a:rPr lang="en-US" dirty="0">
                          <a:hlinkClick r:id="rId25" action="ppaction://hlinksldjump"/>
                        </a:rPr>
                        <a:t>$500</a:t>
                      </a:r>
                      <a:endParaRPr lang="en-US" dirty="0"/>
                    </a:p>
                  </a:txBody>
                  <a:tcPr/>
                </a:tc>
                <a:tc>
                  <a:txBody>
                    <a:bodyPr/>
                    <a:lstStyle/>
                    <a:p>
                      <a:pPr algn="ctr"/>
                      <a:endParaRPr lang="en-US" dirty="0"/>
                    </a:p>
                    <a:p>
                      <a:pPr algn="ctr"/>
                      <a:r>
                        <a:rPr lang="en-US" dirty="0">
                          <a:hlinkClick r:id="rId26" action="ppaction://hlinksldjump"/>
                        </a:rPr>
                        <a:t>$500</a:t>
                      </a:r>
                      <a:endParaRPr lang="en-US" dirty="0"/>
                    </a:p>
                  </a:txBody>
                  <a:tcPr/>
                </a:tc>
                <a:tc>
                  <a:txBody>
                    <a:bodyPr/>
                    <a:lstStyle/>
                    <a:p>
                      <a:pPr algn="ctr"/>
                      <a:endParaRPr lang="en-US" dirty="0"/>
                    </a:p>
                    <a:p>
                      <a:pPr algn="ctr"/>
                      <a:r>
                        <a:rPr lang="en-US" dirty="0">
                          <a:hlinkClick r:id="rId27" action="ppaction://hlinksldjump"/>
                        </a:rPr>
                        <a:t>$500</a:t>
                      </a:r>
                      <a:endParaRPr lang="en-US"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992442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0"/>
            <a:ext cx="7772400" cy="3352799"/>
          </a:xfrm>
        </p:spPr>
        <p:txBody>
          <a:bodyPr>
            <a:noAutofit/>
          </a:bodyPr>
          <a:lstStyle/>
          <a:p>
            <a:r>
              <a:rPr lang="en-US" sz="5400" dirty="0"/>
              <a:t>The Number of Months a Coordinator has to spend their Grant Money</a:t>
            </a:r>
          </a:p>
        </p:txBody>
      </p:sp>
      <p:sp>
        <p:nvSpPr>
          <p:cNvPr id="4" name="Subtitle 2"/>
          <p:cNvSpPr txBox="1">
            <a:spLocks/>
          </p:cNvSpPr>
          <p:nvPr/>
        </p:nvSpPr>
        <p:spPr>
          <a:xfrm>
            <a:off x="6553200" y="5181600"/>
            <a:ext cx="2057400" cy="609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1200"/>
              <a:t>Grant Guidelines 100</a:t>
            </a:r>
            <a:endParaRPr lang="en-US" sz="1200" dirty="0"/>
          </a:p>
        </p:txBody>
      </p:sp>
    </p:spTree>
    <p:extLst>
      <p:ext uri="{BB962C8B-B14F-4D97-AF65-F5344CB8AC3E}">
        <p14:creationId xmlns:p14="http://schemas.microsoft.com/office/powerpoint/2010/main" val="3828047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3047999"/>
          </a:xfrm>
        </p:spPr>
        <p:txBody>
          <a:bodyPr>
            <a:normAutofit/>
          </a:bodyPr>
          <a:lstStyle/>
          <a:p>
            <a:r>
              <a:rPr lang="en-US" sz="6000" dirty="0"/>
              <a:t>What is 18 Months</a:t>
            </a:r>
          </a:p>
        </p:txBody>
      </p:sp>
      <p:sp>
        <p:nvSpPr>
          <p:cNvPr id="3" name="Subtitle 2"/>
          <p:cNvSpPr>
            <a:spLocks noGrp="1"/>
          </p:cNvSpPr>
          <p:nvPr>
            <p:ph type="subTitle" idx="1"/>
          </p:nvPr>
        </p:nvSpPr>
        <p:spPr>
          <a:xfrm>
            <a:off x="6553200" y="5181600"/>
            <a:ext cx="2057400" cy="609600"/>
          </a:xfrm>
        </p:spPr>
        <p:txBody>
          <a:bodyPr>
            <a:normAutofit/>
          </a:bodyPr>
          <a:lstStyle/>
          <a:p>
            <a:r>
              <a:rPr lang="en-US" sz="1200" dirty="0"/>
              <a:t>Grant Guidelines 100</a:t>
            </a:r>
          </a:p>
        </p:txBody>
      </p:sp>
      <p:pic>
        <p:nvPicPr>
          <p:cNvPr id="1026"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48768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073162"/>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2666999"/>
          </a:xfrm>
        </p:spPr>
        <p:txBody>
          <a:bodyPr>
            <a:noAutofit/>
          </a:bodyPr>
          <a:lstStyle/>
          <a:p>
            <a:r>
              <a:rPr lang="en-US" sz="6600" dirty="0"/>
              <a:t>Name the Website for Clean Communities</a:t>
            </a:r>
          </a:p>
        </p:txBody>
      </p:sp>
      <p:sp>
        <p:nvSpPr>
          <p:cNvPr id="4" name="Subtitle 2"/>
          <p:cNvSpPr txBox="1">
            <a:spLocks/>
          </p:cNvSpPr>
          <p:nvPr/>
        </p:nvSpPr>
        <p:spPr>
          <a:xfrm>
            <a:off x="6553200" y="5181600"/>
            <a:ext cx="2057400" cy="609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1200" dirty="0"/>
              <a:t>Grant Guidelines 200</a:t>
            </a:r>
          </a:p>
        </p:txBody>
      </p:sp>
    </p:spTree>
    <p:extLst>
      <p:ext uri="{BB962C8B-B14F-4D97-AF65-F5344CB8AC3E}">
        <p14:creationId xmlns:p14="http://schemas.microsoft.com/office/powerpoint/2010/main" val="1491770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2000250"/>
          </a:xfrm>
        </p:spPr>
        <p:txBody>
          <a:bodyPr>
            <a:noAutofit/>
          </a:bodyPr>
          <a:lstStyle/>
          <a:p>
            <a:r>
              <a:rPr lang="en-US" sz="6000" dirty="0"/>
              <a:t>What is  </a:t>
            </a:r>
            <a:br>
              <a:rPr lang="en-US" sz="6000" dirty="0"/>
            </a:br>
            <a:r>
              <a:rPr lang="en-US" sz="6000" dirty="0"/>
              <a:t>njclean.org</a:t>
            </a:r>
          </a:p>
        </p:txBody>
      </p:sp>
      <p:sp>
        <p:nvSpPr>
          <p:cNvPr id="4" name="Subtitle 2"/>
          <p:cNvSpPr txBox="1">
            <a:spLocks/>
          </p:cNvSpPr>
          <p:nvPr/>
        </p:nvSpPr>
        <p:spPr>
          <a:xfrm>
            <a:off x="6553200" y="5181600"/>
            <a:ext cx="2057400" cy="609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1200" dirty="0"/>
              <a:t>Grant Guidelines 200</a:t>
            </a:r>
          </a:p>
        </p:txBody>
      </p:sp>
      <p:pic>
        <p:nvPicPr>
          <p:cNvPr id="2050"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2800" y="46863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9096012"/>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219201"/>
            <a:ext cx="7848600" cy="3581400"/>
          </a:xfrm>
        </p:spPr>
        <p:txBody>
          <a:bodyPr>
            <a:normAutofit/>
          </a:bodyPr>
          <a:lstStyle/>
          <a:p>
            <a:r>
              <a:rPr lang="en-US" dirty="0"/>
              <a:t>Municipalities that receive more than $25,000 must do how many cleanups?</a:t>
            </a:r>
          </a:p>
        </p:txBody>
      </p:sp>
      <p:sp>
        <p:nvSpPr>
          <p:cNvPr id="4" name="Subtitle 2"/>
          <p:cNvSpPr txBox="1">
            <a:spLocks/>
          </p:cNvSpPr>
          <p:nvPr/>
        </p:nvSpPr>
        <p:spPr>
          <a:xfrm>
            <a:off x="6553200" y="5181600"/>
            <a:ext cx="2057400" cy="609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1200" dirty="0"/>
              <a:t>Grant Guidelines 300</a:t>
            </a:r>
          </a:p>
        </p:txBody>
      </p:sp>
    </p:spTree>
    <p:extLst>
      <p:ext uri="{BB962C8B-B14F-4D97-AF65-F5344CB8AC3E}">
        <p14:creationId xmlns:p14="http://schemas.microsoft.com/office/powerpoint/2010/main" val="2163399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838201"/>
            <a:ext cx="8001000" cy="3352800"/>
          </a:xfrm>
        </p:spPr>
        <p:txBody>
          <a:bodyPr>
            <a:normAutofit/>
          </a:bodyPr>
          <a:lstStyle/>
          <a:p>
            <a:r>
              <a:rPr lang="en-US" sz="6600" dirty="0"/>
              <a:t>What is two (2)</a:t>
            </a:r>
          </a:p>
        </p:txBody>
      </p:sp>
      <p:sp>
        <p:nvSpPr>
          <p:cNvPr id="4" name="Subtitle 2"/>
          <p:cNvSpPr txBox="1">
            <a:spLocks/>
          </p:cNvSpPr>
          <p:nvPr/>
        </p:nvSpPr>
        <p:spPr>
          <a:xfrm>
            <a:off x="6553200" y="5181600"/>
            <a:ext cx="2057400" cy="609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1200" dirty="0"/>
              <a:t>Grant Guidelines 300</a:t>
            </a:r>
          </a:p>
        </p:txBody>
      </p:sp>
      <p:pic>
        <p:nvPicPr>
          <p:cNvPr id="307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46863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8340627"/>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1"/>
            <a:ext cx="7772400" cy="4191000"/>
          </a:xfrm>
        </p:spPr>
        <p:txBody>
          <a:bodyPr>
            <a:noAutofit/>
          </a:bodyPr>
          <a:lstStyle/>
          <a:p>
            <a:r>
              <a:rPr lang="en-US" sz="6600" dirty="0"/>
              <a:t>In 2009, the CC Council launched what Media Campaign? </a:t>
            </a:r>
          </a:p>
        </p:txBody>
      </p:sp>
    </p:spTree>
    <p:extLst>
      <p:ext uri="{BB962C8B-B14F-4D97-AF65-F5344CB8AC3E}">
        <p14:creationId xmlns:p14="http://schemas.microsoft.com/office/powerpoint/2010/main" val="2428345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43000"/>
            <a:ext cx="7772400" cy="2590800"/>
          </a:xfrm>
        </p:spPr>
        <p:txBody>
          <a:bodyPr>
            <a:noAutofit/>
          </a:bodyPr>
          <a:lstStyle/>
          <a:p>
            <a:r>
              <a:rPr lang="en-US" sz="6000" dirty="0"/>
              <a:t>What is </a:t>
            </a:r>
            <a:br>
              <a:rPr lang="en-US" sz="6000" dirty="0"/>
            </a:br>
            <a:r>
              <a:rPr lang="en-US" sz="6000" dirty="0"/>
              <a:t>Slam Dunk the Junk</a:t>
            </a:r>
          </a:p>
        </p:txBody>
      </p:sp>
      <p:sp>
        <p:nvSpPr>
          <p:cNvPr id="3" name="Subtitle 2"/>
          <p:cNvSpPr>
            <a:spLocks noGrp="1"/>
          </p:cNvSpPr>
          <p:nvPr>
            <p:ph type="subTitle" idx="1"/>
          </p:nvPr>
        </p:nvSpPr>
        <p:spPr>
          <a:xfrm>
            <a:off x="6324600" y="5410200"/>
            <a:ext cx="2209800" cy="609600"/>
          </a:xfrm>
        </p:spPr>
        <p:txBody>
          <a:bodyPr>
            <a:normAutofit/>
          </a:bodyPr>
          <a:lstStyle/>
          <a:p>
            <a:r>
              <a:rPr lang="en-US" sz="1400" dirty="0"/>
              <a:t>Grant Guidelines 400</a:t>
            </a:r>
          </a:p>
          <a:p>
            <a:endParaRPr lang="en-US" sz="1400" dirty="0"/>
          </a:p>
        </p:txBody>
      </p:sp>
      <p:pic>
        <p:nvPicPr>
          <p:cNvPr id="4098"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0400" y="44196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073162"/>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3581401"/>
          </a:xfrm>
        </p:spPr>
        <p:txBody>
          <a:bodyPr>
            <a:normAutofit/>
          </a:bodyPr>
          <a:lstStyle/>
          <a:p>
            <a:r>
              <a:rPr lang="en-US" sz="5400" dirty="0"/>
              <a:t>East Orange, Trenton &amp; Elizabeth are all members of this initiative</a:t>
            </a:r>
          </a:p>
        </p:txBody>
      </p:sp>
    </p:spTree>
    <p:extLst>
      <p:ext uri="{BB962C8B-B14F-4D97-AF65-F5344CB8AC3E}">
        <p14:creationId xmlns:p14="http://schemas.microsoft.com/office/powerpoint/2010/main" val="2709265782"/>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1"/>
            <a:ext cx="7772400" cy="2819400"/>
          </a:xfrm>
        </p:spPr>
        <p:txBody>
          <a:bodyPr>
            <a:normAutofit/>
          </a:bodyPr>
          <a:lstStyle/>
          <a:p>
            <a:r>
              <a:rPr lang="en-US" sz="7200" dirty="0"/>
              <a:t>What is an Urban Cleanup Team</a:t>
            </a:r>
          </a:p>
        </p:txBody>
      </p:sp>
      <p:pic>
        <p:nvPicPr>
          <p:cNvPr id="5122"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4914900"/>
            <a:ext cx="2857500" cy="1600200"/>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2"/>
          <p:cNvSpPr txBox="1">
            <a:spLocks/>
          </p:cNvSpPr>
          <p:nvPr/>
        </p:nvSpPr>
        <p:spPr>
          <a:xfrm>
            <a:off x="6324600" y="5410200"/>
            <a:ext cx="2209800" cy="609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1400" dirty="0"/>
              <a:t>Grant Guidelines 500</a:t>
            </a:r>
          </a:p>
          <a:p>
            <a:endParaRPr lang="en-US" sz="1400" dirty="0"/>
          </a:p>
        </p:txBody>
      </p:sp>
    </p:spTree>
    <p:extLst>
      <p:ext uri="{BB962C8B-B14F-4D97-AF65-F5344CB8AC3E}">
        <p14:creationId xmlns:p14="http://schemas.microsoft.com/office/powerpoint/2010/main" val="187436909"/>
      </p:ext>
    </p:extLst>
  </p:cSld>
  <p:clrMapOvr>
    <a:masterClrMapping/>
  </p:clrMapOvr>
  <p:transition spd="slow">
    <p:cove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1"/>
            <a:ext cx="7772400" cy="3581400"/>
          </a:xfrm>
        </p:spPr>
        <p:txBody>
          <a:bodyPr>
            <a:normAutofit/>
          </a:bodyPr>
          <a:lstStyle/>
          <a:p>
            <a:r>
              <a:rPr lang="en-US" sz="6000" dirty="0"/>
              <a:t>Name Supplies that can be Purchased using Grant Funds</a:t>
            </a:r>
          </a:p>
        </p:txBody>
      </p:sp>
    </p:spTree>
    <p:extLst>
      <p:ext uri="{BB962C8B-B14F-4D97-AF65-F5344CB8AC3E}">
        <p14:creationId xmlns:p14="http://schemas.microsoft.com/office/powerpoint/2010/main" val="1851931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838200"/>
            <a:ext cx="7772400" cy="3352799"/>
          </a:xfrm>
        </p:spPr>
        <p:txBody>
          <a:bodyPr>
            <a:normAutofit/>
          </a:bodyPr>
          <a:lstStyle/>
          <a:p>
            <a:r>
              <a:rPr lang="en-US" dirty="0"/>
              <a:t>What are gloves, cones, signs, safety vests, trash bags, grabbers, cameras or first aid kits</a:t>
            </a:r>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49149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073162"/>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3962400"/>
          </a:xfrm>
        </p:spPr>
        <p:txBody>
          <a:bodyPr>
            <a:normAutofit/>
          </a:bodyPr>
          <a:lstStyle/>
          <a:p>
            <a:r>
              <a:rPr lang="en-US" sz="5400" dirty="0"/>
              <a:t>Identify the critter on the </a:t>
            </a:r>
            <a:br>
              <a:rPr lang="en-US" sz="5400" dirty="0"/>
            </a:br>
            <a:r>
              <a:rPr lang="en-US" sz="5400" dirty="0"/>
              <a:t>Adopt a Beach Logo</a:t>
            </a:r>
          </a:p>
        </p:txBody>
      </p:sp>
    </p:spTree>
    <p:extLst>
      <p:ext uri="{BB962C8B-B14F-4D97-AF65-F5344CB8AC3E}">
        <p14:creationId xmlns:p14="http://schemas.microsoft.com/office/powerpoint/2010/main" val="1443073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6600" dirty="0"/>
              <a:t>What is a Crab</a:t>
            </a:r>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46482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073162"/>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3962400"/>
          </a:xfrm>
        </p:spPr>
        <p:txBody>
          <a:bodyPr>
            <a:normAutofit/>
          </a:bodyPr>
          <a:lstStyle/>
          <a:p>
            <a:r>
              <a:rPr lang="en-US" sz="5400" dirty="0"/>
              <a:t>Name the Item Most Commonly Littered</a:t>
            </a:r>
          </a:p>
        </p:txBody>
      </p:sp>
    </p:spTree>
    <p:extLst>
      <p:ext uri="{BB962C8B-B14F-4D97-AF65-F5344CB8AC3E}">
        <p14:creationId xmlns:p14="http://schemas.microsoft.com/office/powerpoint/2010/main" val="3441145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6600" dirty="0"/>
              <a:t>What is a Cigarette</a:t>
            </a:r>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42672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777203"/>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3962400"/>
          </a:xfrm>
        </p:spPr>
        <p:txBody>
          <a:bodyPr>
            <a:normAutofit/>
          </a:bodyPr>
          <a:lstStyle/>
          <a:p>
            <a:r>
              <a:rPr lang="en-US" sz="5400" dirty="0"/>
              <a:t>What Clean Communities program helps non-profits earn money?</a:t>
            </a:r>
          </a:p>
        </p:txBody>
      </p:sp>
    </p:spTree>
    <p:extLst>
      <p:ext uri="{BB962C8B-B14F-4D97-AF65-F5344CB8AC3E}">
        <p14:creationId xmlns:p14="http://schemas.microsoft.com/office/powerpoint/2010/main" val="1432485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6600" dirty="0"/>
              <a:t>What is a Mini-Grant</a:t>
            </a:r>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42672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3445635"/>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3962400"/>
          </a:xfrm>
        </p:spPr>
        <p:txBody>
          <a:bodyPr>
            <a:normAutofit/>
          </a:bodyPr>
          <a:lstStyle/>
          <a:p>
            <a:r>
              <a:rPr lang="en-US" sz="5400" dirty="0"/>
              <a:t>What Dr. Seuss book has a story about litter</a:t>
            </a:r>
          </a:p>
        </p:txBody>
      </p:sp>
    </p:spTree>
    <p:extLst>
      <p:ext uri="{BB962C8B-B14F-4D97-AF65-F5344CB8AC3E}">
        <p14:creationId xmlns:p14="http://schemas.microsoft.com/office/powerpoint/2010/main" val="1377363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6600" dirty="0"/>
              <a:t>What is the </a:t>
            </a:r>
            <a:r>
              <a:rPr lang="en-US" sz="6600" dirty="0" err="1"/>
              <a:t>Lorax</a:t>
            </a:r>
            <a:endParaRPr lang="en-US" sz="6600" dirty="0"/>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42672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7185647"/>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3962400"/>
          </a:xfrm>
        </p:spPr>
        <p:txBody>
          <a:bodyPr>
            <a:normAutofit fontScale="90000"/>
          </a:bodyPr>
          <a:lstStyle/>
          <a:p>
            <a:r>
              <a:rPr lang="en-US" sz="7200" dirty="0"/>
              <a:t>What Year was the Clean Communities Act passed?</a:t>
            </a:r>
            <a:br>
              <a:rPr lang="en-US" sz="7200" dirty="0"/>
            </a:br>
            <a:endParaRPr lang="en-US" sz="7200" dirty="0"/>
          </a:p>
        </p:txBody>
      </p:sp>
    </p:spTree>
    <p:extLst>
      <p:ext uri="{BB962C8B-B14F-4D97-AF65-F5344CB8AC3E}">
        <p14:creationId xmlns:p14="http://schemas.microsoft.com/office/powerpoint/2010/main" val="2316697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6600" dirty="0"/>
              <a:t>What is 1986</a:t>
            </a:r>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48006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9469030"/>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3962400"/>
          </a:xfrm>
        </p:spPr>
        <p:txBody>
          <a:bodyPr>
            <a:normAutofit fontScale="90000"/>
          </a:bodyPr>
          <a:lstStyle/>
          <a:p>
            <a:r>
              <a:rPr lang="en-US" sz="7200" dirty="0"/>
              <a:t>In 2002, the Act was re-adopted to include funding for what program?</a:t>
            </a:r>
          </a:p>
        </p:txBody>
      </p:sp>
    </p:spTree>
    <p:extLst>
      <p:ext uri="{BB962C8B-B14F-4D97-AF65-F5344CB8AC3E}">
        <p14:creationId xmlns:p14="http://schemas.microsoft.com/office/powerpoint/2010/main" val="1904078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6600" dirty="0"/>
              <a:t>What is </a:t>
            </a:r>
            <a:br>
              <a:rPr lang="en-US" sz="6600" dirty="0"/>
            </a:br>
            <a:r>
              <a:rPr lang="en-US" sz="6600" dirty="0"/>
              <a:t>Recycling</a:t>
            </a:r>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47244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0035679"/>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3962400"/>
          </a:xfrm>
        </p:spPr>
        <p:txBody>
          <a:bodyPr>
            <a:normAutofit/>
          </a:bodyPr>
          <a:lstStyle/>
          <a:p>
            <a:r>
              <a:rPr lang="en-US" sz="6000" dirty="0"/>
              <a:t>The CCC took over what program formerly run by the DOT</a:t>
            </a:r>
          </a:p>
        </p:txBody>
      </p:sp>
    </p:spTree>
    <p:extLst>
      <p:ext uri="{BB962C8B-B14F-4D97-AF65-F5344CB8AC3E}">
        <p14:creationId xmlns:p14="http://schemas.microsoft.com/office/powerpoint/2010/main" val="22010681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6600" dirty="0"/>
              <a:t>What is the Adopt a Highway Program</a:t>
            </a:r>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48006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7148332"/>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0"/>
            <a:ext cx="7772400" cy="4571999"/>
          </a:xfrm>
        </p:spPr>
        <p:txBody>
          <a:bodyPr>
            <a:normAutofit/>
          </a:bodyPr>
          <a:lstStyle/>
          <a:p>
            <a:r>
              <a:rPr lang="en-US" sz="7200" dirty="0"/>
              <a:t>What % of grant funds collected do municipalities receive?</a:t>
            </a:r>
          </a:p>
        </p:txBody>
      </p:sp>
    </p:spTree>
    <p:extLst>
      <p:ext uri="{BB962C8B-B14F-4D97-AF65-F5344CB8AC3E}">
        <p14:creationId xmlns:p14="http://schemas.microsoft.com/office/powerpoint/2010/main" val="3205351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6600" dirty="0"/>
              <a:t>What is </a:t>
            </a:r>
            <a:br>
              <a:rPr lang="en-US" sz="6600" dirty="0"/>
            </a:br>
            <a:r>
              <a:rPr lang="en-US" sz="6600" dirty="0"/>
              <a:t>80%</a:t>
            </a:r>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48768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722954"/>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3962400"/>
          </a:xfrm>
        </p:spPr>
        <p:txBody>
          <a:bodyPr>
            <a:normAutofit/>
          </a:bodyPr>
          <a:lstStyle/>
          <a:p>
            <a:r>
              <a:rPr lang="en-US" sz="7200" dirty="0"/>
              <a:t>How is the CC Grant funded?</a:t>
            </a:r>
          </a:p>
        </p:txBody>
      </p:sp>
    </p:spTree>
    <p:extLst>
      <p:ext uri="{BB962C8B-B14F-4D97-AF65-F5344CB8AC3E}">
        <p14:creationId xmlns:p14="http://schemas.microsoft.com/office/powerpoint/2010/main" val="17291510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6600" dirty="0"/>
              <a:t>What is a tax on litter generating products?</a:t>
            </a:r>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7486" y="47244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3249993"/>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3962400"/>
          </a:xfrm>
        </p:spPr>
        <p:txBody>
          <a:bodyPr>
            <a:normAutofit/>
          </a:bodyPr>
          <a:lstStyle/>
          <a:p>
            <a:r>
              <a:rPr lang="en-US" sz="7200" dirty="0"/>
              <a:t>TSRWA</a:t>
            </a:r>
          </a:p>
        </p:txBody>
      </p:sp>
    </p:spTree>
    <p:extLst>
      <p:ext uri="{BB962C8B-B14F-4D97-AF65-F5344CB8AC3E}">
        <p14:creationId xmlns:p14="http://schemas.microsoft.com/office/powerpoint/2010/main" val="19551358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6600" dirty="0"/>
              <a:t>What is a STRAW</a:t>
            </a:r>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7486" y="47244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4822465"/>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3962400"/>
          </a:xfrm>
        </p:spPr>
        <p:txBody>
          <a:bodyPr>
            <a:normAutofit/>
          </a:bodyPr>
          <a:lstStyle/>
          <a:p>
            <a:r>
              <a:rPr lang="en-US" sz="7200" dirty="0"/>
              <a:t>EBRAGGA</a:t>
            </a:r>
          </a:p>
        </p:txBody>
      </p:sp>
    </p:spTree>
    <p:extLst>
      <p:ext uri="{BB962C8B-B14F-4D97-AF65-F5344CB8AC3E}">
        <p14:creationId xmlns:p14="http://schemas.microsoft.com/office/powerpoint/2010/main" val="22626585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7200" dirty="0"/>
              <a:t>WHAT IS GARBAGE</a:t>
            </a:r>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7486" y="47244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122492"/>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3962400"/>
          </a:xfrm>
        </p:spPr>
        <p:txBody>
          <a:bodyPr>
            <a:normAutofit/>
          </a:bodyPr>
          <a:lstStyle/>
          <a:p>
            <a:r>
              <a:rPr lang="en-US" sz="7200" dirty="0"/>
              <a:t>CPILSAT SAGB</a:t>
            </a:r>
            <a:br>
              <a:rPr lang="en-US" sz="7200" dirty="0"/>
            </a:br>
            <a:endParaRPr lang="en-US" sz="7200" dirty="0"/>
          </a:p>
        </p:txBody>
      </p:sp>
    </p:spTree>
    <p:extLst>
      <p:ext uri="{BB962C8B-B14F-4D97-AF65-F5344CB8AC3E}">
        <p14:creationId xmlns:p14="http://schemas.microsoft.com/office/powerpoint/2010/main" val="13537570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6600" dirty="0"/>
              <a:t>What are</a:t>
            </a:r>
            <a:br>
              <a:rPr lang="en-US" sz="6600" dirty="0"/>
            </a:br>
            <a:r>
              <a:rPr lang="en-US" sz="6600" dirty="0"/>
              <a:t>PLASTIC BAGS</a:t>
            </a:r>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7486" y="47244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258068"/>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3962400"/>
          </a:xfrm>
        </p:spPr>
        <p:txBody>
          <a:bodyPr>
            <a:normAutofit/>
          </a:bodyPr>
          <a:lstStyle/>
          <a:p>
            <a:r>
              <a:rPr lang="en-US" sz="7200" dirty="0"/>
              <a:t>ODOF PERSPARW</a:t>
            </a:r>
          </a:p>
        </p:txBody>
      </p:sp>
    </p:spTree>
    <p:extLst>
      <p:ext uri="{BB962C8B-B14F-4D97-AF65-F5344CB8AC3E}">
        <p14:creationId xmlns:p14="http://schemas.microsoft.com/office/powerpoint/2010/main" val="7609979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6600" dirty="0"/>
              <a:t>What are</a:t>
            </a:r>
            <a:br>
              <a:rPr lang="en-US" sz="6600" dirty="0"/>
            </a:br>
            <a:r>
              <a:rPr lang="en-US" sz="6600" dirty="0"/>
              <a:t>FOOD WRAPPERS</a:t>
            </a:r>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7486" y="47244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6644183"/>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3962400"/>
          </a:xfrm>
        </p:spPr>
        <p:txBody>
          <a:bodyPr>
            <a:normAutofit/>
          </a:bodyPr>
          <a:lstStyle/>
          <a:p>
            <a:r>
              <a:rPr lang="en-US" sz="7200" dirty="0"/>
              <a:t>SCEGITATER</a:t>
            </a:r>
          </a:p>
        </p:txBody>
      </p:sp>
    </p:spTree>
    <p:extLst>
      <p:ext uri="{BB962C8B-B14F-4D97-AF65-F5344CB8AC3E}">
        <p14:creationId xmlns:p14="http://schemas.microsoft.com/office/powerpoint/2010/main" val="36663882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6600" dirty="0"/>
              <a:t>What are</a:t>
            </a:r>
            <a:br>
              <a:rPr lang="en-US" sz="6600" dirty="0"/>
            </a:br>
            <a:r>
              <a:rPr lang="en-US" sz="6600" dirty="0"/>
              <a:t>CIGARETTES</a:t>
            </a:r>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7486" y="47244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277067"/>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3962400"/>
          </a:xfrm>
        </p:spPr>
        <p:txBody>
          <a:bodyPr>
            <a:normAutofit fontScale="90000"/>
          </a:bodyPr>
          <a:lstStyle/>
          <a:p>
            <a:r>
              <a:rPr lang="en-US" sz="7200" dirty="0"/>
              <a:t>What </a:t>
            </a:r>
            <a:r>
              <a:rPr lang="en-US" sz="7200"/>
              <a:t>year was the first </a:t>
            </a:r>
            <a:r>
              <a:rPr lang="en-US" sz="7200" dirty="0"/>
              <a:t>Clean Communities program passed?</a:t>
            </a:r>
          </a:p>
        </p:txBody>
      </p:sp>
    </p:spTree>
    <p:extLst>
      <p:ext uri="{BB962C8B-B14F-4D97-AF65-F5344CB8AC3E}">
        <p14:creationId xmlns:p14="http://schemas.microsoft.com/office/powerpoint/2010/main" val="1118191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6600" dirty="0"/>
              <a:t>What is </a:t>
            </a:r>
            <a:br>
              <a:rPr lang="en-US" sz="6600" dirty="0"/>
            </a:br>
            <a:r>
              <a:rPr lang="en-US" sz="8800" dirty="0"/>
              <a:t>1986</a:t>
            </a:r>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7486" y="47244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196552"/>
      </p:ext>
    </p:extLst>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3962400"/>
          </a:xfrm>
        </p:spPr>
        <p:txBody>
          <a:bodyPr>
            <a:normAutofit/>
          </a:bodyPr>
          <a:lstStyle/>
          <a:p>
            <a:r>
              <a:rPr lang="en-US" sz="7200" dirty="0"/>
              <a:t>When was the first Earth Day</a:t>
            </a:r>
          </a:p>
        </p:txBody>
      </p:sp>
    </p:spTree>
    <p:extLst>
      <p:ext uri="{BB962C8B-B14F-4D97-AF65-F5344CB8AC3E}">
        <p14:creationId xmlns:p14="http://schemas.microsoft.com/office/powerpoint/2010/main" val="40187231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6600" dirty="0"/>
              <a:t>What is </a:t>
            </a:r>
            <a:br>
              <a:rPr lang="en-US" sz="6600" dirty="0"/>
            </a:br>
            <a:r>
              <a:rPr lang="en-US" sz="8000" dirty="0"/>
              <a:t>1970</a:t>
            </a:r>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7486" y="47244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5388243"/>
      </p:ext>
    </p:extLst>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3962400"/>
          </a:xfrm>
        </p:spPr>
        <p:txBody>
          <a:bodyPr>
            <a:normAutofit/>
          </a:bodyPr>
          <a:lstStyle/>
          <a:p>
            <a:r>
              <a:rPr lang="en-US" sz="7200" dirty="0"/>
              <a:t>What year did Sandy become a household name</a:t>
            </a:r>
          </a:p>
        </p:txBody>
      </p:sp>
    </p:spTree>
    <p:extLst>
      <p:ext uri="{BB962C8B-B14F-4D97-AF65-F5344CB8AC3E}">
        <p14:creationId xmlns:p14="http://schemas.microsoft.com/office/powerpoint/2010/main" val="8730814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6600" dirty="0"/>
              <a:t>What is</a:t>
            </a:r>
            <a:br>
              <a:rPr lang="en-US" sz="6600" dirty="0"/>
            </a:br>
            <a:r>
              <a:rPr lang="en-US" sz="6600" dirty="0"/>
              <a:t> </a:t>
            </a:r>
            <a:r>
              <a:rPr lang="en-US" sz="8800" dirty="0"/>
              <a:t>2012</a:t>
            </a:r>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7486" y="47244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815716"/>
      </p:ext>
    </p:extLst>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3962400"/>
          </a:xfrm>
        </p:spPr>
        <p:txBody>
          <a:bodyPr>
            <a:normAutofit fontScale="90000"/>
          </a:bodyPr>
          <a:lstStyle/>
          <a:p>
            <a:r>
              <a:rPr lang="en-US" sz="7200" dirty="0"/>
              <a:t>What year was recycling added to Clean Communities legislation?</a:t>
            </a:r>
          </a:p>
        </p:txBody>
      </p:sp>
    </p:spTree>
    <p:extLst>
      <p:ext uri="{BB962C8B-B14F-4D97-AF65-F5344CB8AC3E}">
        <p14:creationId xmlns:p14="http://schemas.microsoft.com/office/powerpoint/2010/main" val="37662660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6600" dirty="0"/>
              <a:t>What is</a:t>
            </a:r>
            <a:br>
              <a:rPr lang="en-US" sz="6600" dirty="0"/>
            </a:br>
            <a:r>
              <a:rPr lang="en-US" sz="8000" dirty="0"/>
              <a:t>2002</a:t>
            </a:r>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7486" y="47244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0232773"/>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3962400"/>
          </a:xfrm>
        </p:spPr>
        <p:txBody>
          <a:bodyPr>
            <a:normAutofit/>
          </a:bodyPr>
          <a:lstStyle/>
          <a:p>
            <a:r>
              <a:rPr lang="en-US" sz="7200" dirty="0"/>
              <a:t>What year did NJ turn 350</a:t>
            </a:r>
          </a:p>
        </p:txBody>
      </p:sp>
    </p:spTree>
    <p:extLst>
      <p:ext uri="{BB962C8B-B14F-4D97-AF65-F5344CB8AC3E}">
        <p14:creationId xmlns:p14="http://schemas.microsoft.com/office/powerpoint/2010/main" val="19856421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6600" dirty="0"/>
              <a:t>What is </a:t>
            </a:r>
            <a:r>
              <a:rPr lang="en-US" sz="7200" dirty="0"/>
              <a:t>2014</a:t>
            </a:r>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7486" y="47244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347716"/>
      </p:ext>
    </p:extLst>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6600" dirty="0"/>
              <a:t>FINAL JEOPARDY</a:t>
            </a:r>
            <a:endParaRPr lang="en-US" sz="7200" dirty="0"/>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7486" y="47244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54588"/>
      </p:ext>
    </p:extLst>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3276599"/>
          </a:xfrm>
        </p:spPr>
        <p:txBody>
          <a:bodyPr>
            <a:normAutofit/>
          </a:bodyPr>
          <a:lstStyle/>
          <a:p>
            <a:r>
              <a:rPr lang="en-US" sz="6600" dirty="0"/>
              <a:t>Name three (3) </a:t>
            </a:r>
            <a:br>
              <a:rPr lang="en-US" sz="6600" dirty="0"/>
            </a:br>
            <a:r>
              <a:rPr lang="en-US" sz="6600" dirty="0"/>
              <a:t>litter generating products</a:t>
            </a:r>
          </a:p>
        </p:txBody>
      </p:sp>
      <p:pic>
        <p:nvPicPr>
          <p:cNvPr id="3" name="Jeopardy Them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610600" y="6324600"/>
            <a:ext cx="381000" cy="381000"/>
          </a:xfrm>
          <a:prstGeom prst="rect">
            <a:avLst/>
          </a:prstGeom>
        </p:spPr>
      </p:pic>
    </p:spTree>
    <p:extLst>
      <p:ext uri="{BB962C8B-B14F-4D97-AF65-F5344CB8AC3E}">
        <p14:creationId xmlns:p14="http://schemas.microsoft.com/office/powerpoint/2010/main" val="23184496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5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5105399"/>
          </a:xfrm>
        </p:spPr>
        <p:txBody>
          <a:bodyPr>
            <a:normAutofit fontScale="90000"/>
          </a:bodyPr>
          <a:lstStyle/>
          <a:p>
            <a:r>
              <a:rPr lang="en-US" sz="1800" dirty="0">
                <a:latin typeface="Cambria" panose="02040503050406030204" pitchFamily="18" charset="0"/>
              </a:rPr>
              <a:t>What are</a:t>
            </a:r>
            <a:br>
              <a:rPr lang="en-US" sz="1200" dirty="0"/>
            </a:br>
            <a:r>
              <a:rPr lang="en-US" sz="2200" dirty="0"/>
              <a:t>(</a:t>
            </a:r>
            <a:r>
              <a:rPr lang="en-US" sz="2200" dirty="0">
                <a:latin typeface="Cambria" panose="02040503050406030204" pitchFamily="18" charset="0"/>
              </a:rPr>
              <a:t>1)Beer and other malt beverages </a:t>
            </a:r>
            <a:br>
              <a:rPr lang="en-US" sz="2200" dirty="0">
                <a:latin typeface="Cambria" panose="02040503050406030204" pitchFamily="18" charset="0"/>
              </a:rPr>
            </a:br>
            <a:r>
              <a:rPr lang="en-US" sz="2200" dirty="0">
                <a:latin typeface="Cambria" panose="02040503050406030204" pitchFamily="18" charset="0"/>
              </a:rPr>
              <a:t>(2)Cigarettes and tobacco products </a:t>
            </a:r>
            <a:br>
              <a:rPr lang="en-US" sz="2200" dirty="0">
                <a:latin typeface="Cambria" panose="02040503050406030204" pitchFamily="18" charset="0"/>
              </a:rPr>
            </a:br>
            <a:r>
              <a:rPr lang="en-US" sz="2200" dirty="0">
                <a:latin typeface="Cambria" panose="02040503050406030204" pitchFamily="18" charset="0"/>
              </a:rPr>
              <a:t>(3) Cleaning agents and toiletries                 </a:t>
            </a:r>
            <a:br>
              <a:rPr lang="en-US" sz="2200" dirty="0">
                <a:latin typeface="Cambria" panose="02040503050406030204" pitchFamily="18" charset="0"/>
              </a:rPr>
            </a:br>
            <a:r>
              <a:rPr lang="en-US" sz="2200" dirty="0">
                <a:latin typeface="Cambria" panose="02040503050406030204" pitchFamily="18" charset="0"/>
              </a:rPr>
              <a:t>(4) Distilled spirits </a:t>
            </a:r>
            <a:br>
              <a:rPr lang="en-US" sz="2200" dirty="0">
                <a:latin typeface="Cambria" panose="02040503050406030204" pitchFamily="18" charset="0"/>
              </a:rPr>
            </a:br>
            <a:r>
              <a:rPr lang="en-US" sz="2200" dirty="0">
                <a:latin typeface="Cambria" panose="02040503050406030204" pitchFamily="18" charset="0"/>
              </a:rPr>
              <a:t>(5) Food for human or pet consumption </a:t>
            </a:r>
            <a:br>
              <a:rPr lang="en-US" sz="2200" dirty="0">
                <a:latin typeface="Cambria" panose="02040503050406030204" pitchFamily="18" charset="0"/>
              </a:rPr>
            </a:br>
            <a:r>
              <a:rPr lang="en-US" sz="2200" dirty="0">
                <a:latin typeface="Cambria" panose="02040503050406030204" pitchFamily="18" charset="0"/>
              </a:rPr>
              <a:t>(6) Glass containers </a:t>
            </a:r>
            <a:br>
              <a:rPr lang="en-US" sz="2200" dirty="0">
                <a:latin typeface="Cambria" panose="02040503050406030204" pitchFamily="18" charset="0"/>
              </a:rPr>
            </a:br>
            <a:r>
              <a:rPr lang="en-US" sz="2200" dirty="0">
                <a:latin typeface="Cambria" panose="02040503050406030204" pitchFamily="18" charset="0"/>
              </a:rPr>
              <a:t>(7) Groceries </a:t>
            </a:r>
            <a:br>
              <a:rPr lang="en-US" sz="2200" dirty="0">
                <a:latin typeface="Cambria" panose="02040503050406030204" pitchFamily="18" charset="0"/>
              </a:rPr>
            </a:br>
            <a:r>
              <a:rPr lang="en-US" sz="2200" dirty="0">
                <a:latin typeface="Cambria" panose="02040503050406030204" pitchFamily="18" charset="0"/>
              </a:rPr>
              <a:t>(8) Metal containers </a:t>
            </a:r>
            <a:br>
              <a:rPr lang="en-US" sz="2200" dirty="0">
                <a:latin typeface="Cambria" panose="02040503050406030204" pitchFamily="18" charset="0"/>
              </a:rPr>
            </a:br>
            <a:r>
              <a:rPr lang="en-US" sz="2200" dirty="0">
                <a:latin typeface="Cambria" panose="02040503050406030204" pitchFamily="18" charset="0"/>
              </a:rPr>
              <a:t>(9) Tires </a:t>
            </a:r>
            <a:br>
              <a:rPr lang="en-US" sz="2200" dirty="0">
                <a:latin typeface="Cambria" panose="02040503050406030204" pitchFamily="18" charset="0"/>
              </a:rPr>
            </a:br>
            <a:r>
              <a:rPr lang="en-US" sz="2200" dirty="0">
                <a:latin typeface="Cambria" panose="02040503050406030204" pitchFamily="18" charset="0"/>
              </a:rPr>
              <a:t>(10) Newsprint and magazines  </a:t>
            </a:r>
            <a:br>
              <a:rPr lang="en-US" sz="2200" dirty="0">
                <a:latin typeface="Cambria" panose="02040503050406030204" pitchFamily="18" charset="0"/>
              </a:rPr>
            </a:br>
            <a:r>
              <a:rPr lang="en-US" sz="2200" dirty="0">
                <a:latin typeface="Cambria" panose="02040503050406030204" pitchFamily="18" charset="0"/>
              </a:rPr>
              <a:t>(11) Drugstore sundry products</a:t>
            </a:r>
            <a:br>
              <a:rPr lang="en-US" sz="2200" dirty="0">
                <a:latin typeface="Cambria" panose="02040503050406030204" pitchFamily="18" charset="0"/>
              </a:rPr>
            </a:br>
            <a:r>
              <a:rPr lang="en-US" sz="2200" dirty="0">
                <a:latin typeface="Cambria" panose="02040503050406030204" pitchFamily="18" charset="0"/>
              </a:rPr>
              <a:t>(12) Paper products and household paper </a:t>
            </a:r>
            <a:br>
              <a:rPr lang="en-US" sz="2200" dirty="0">
                <a:latin typeface="Cambria" panose="02040503050406030204" pitchFamily="18" charset="0"/>
              </a:rPr>
            </a:br>
            <a:r>
              <a:rPr lang="en-US" sz="2200" dirty="0">
                <a:latin typeface="Cambria" panose="02040503050406030204" pitchFamily="18" charset="0"/>
              </a:rPr>
              <a:t>(13) Plastic container (empty) that has a useful life of more than one year</a:t>
            </a:r>
            <a:br>
              <a:rPr lang="en-US" sz="2200" dirty="0">
                <a:latin typeface="Cambria" panose="02040503050406030204" pitchFamily="18" charset="0"/>
              </a:rPr>
            </a:br>
            <a:r>
              <a:rPr lang="en-US" sz="2200" dirty="0">
                <a:latin typeface="Cambria" panose="02040503050406030204" pitchFamily="18" charset="0"/>
              </a:rPr>
              <a:t>(14) Soft drinks and carbonated waters containers </a:t>
            </a:r>
            <a:br>
              <a:rPr lang="en-US" sz="2200" dirty="0">
                <a:latin typeface="Cambria" panose="02040503050406030204" pitchFamily="18" charset="0"/>
              </a:rPr>
            </a:br>
            <a:r>
              <a:rPr lang="en-US" sz="2200" dirty="0">
                <a:latin typeface="Cambria" panose="02040503050406030204" pitchFamily="18" charset="0"/>
              </a:rPr>
              <a:t>(15) Wine</a:t>
            </a:r>
            <a:br>
              <a:rPr lang="en-US" sz="1200" dirty="0"/>
            </a:br>
            <a:br>
              <a:rPr lang="en-US" sz="1200" dirty="0"/>
            </a:br>
            <a:endParaRPr lang="en-US" sz="1200" dirty="0"/>
          </a:p>
        </p:txBody>
      </p:sp>
      <p:pic>
        <p:nvPicPr>
          <p:cNvPr id="4" name="Picture 2" descr="Jeopardy--690.jp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5791200"/>
            <a:ext cx="1725386" cy="966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717306"/>
      </p:ext>
    </p:extLst>
  </p:cSld>
  <p:clrMapOvr>
    <a:masterClrMapping/>
  </p:clrMapOvr>
  <p:transition spd="slow">
    <p:push dir="u"/>
  </p:transition>
</p:sld>
</file>

<file path=ppt/theme/theme1.xml><?xml version="1.0" encoding="utf-8"?>
<a:theme xmlns:a="http://schemas.openxmlformats.org/drawingml/2006/main" name="Office Theme">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CCEC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257</TotalTime>
  <Words>563</Words>
  <Application>Microsoft Office PowerPoint</Application>
  <PresentationFormat>On-screen Show (4:3)</PresentationFormat>
  <Paragraphs>127</Paragraphs>
  <Slides>55</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55</vt:i4>
      </vt:variant>
    </vt:vector>
  </HeadingPairs>
  <TitlesOfParts>
    <vt:vector size="60" baseType="lpstr">
      <vt:lpstr>Arial</vt:lpstr>
      <vt:lpstr>Arial Black</vt:lpstr>
      <vt:lpstr>Calibri</vt:lpstr>
      <vt:lpstr>Cambria</vt:lpstr>
      <vt:lpstr>Office Theme</vt:lpstr>
      <vt:lpstr>JEOPARDY</vt:lpstr>
      <vt:lpstr>PowerPoint Presentation</vt:lpstr>
      <vt:lpstr>The Number of Months a Coordinator has to spend their Grant Money</vt:lpstr>
      <vt:lpstr>What is 18 Months</vt:lpstr>
      <vt:lpstr>Name the Website for Clean Communities</vt:lpstr>
      <vt:lpstr>What is   njclean.org</vt:lpstr>
      <vt:lpstr>Municipalities that receive more than $25,000 must do how many cleanups?</vt:lpstr>
      <vt:lpstr>What is two (2)</vt:lpstr>
      <vt:lpstr>In 2009, the CC Council launched what Media Campaign? </vt:lpstr>
      <vt:lpstr>What is  Slam Dunk the Junk</vt:lpstr>
      <vt:lpstr>East Orange, Trenton &amp; Elizabeth are all members of this initiative</vt:lpstr>
      <vt:lpstr>What is an Urban Cleanup Team</vt:lpstr>
      <vt:lpstr>Name Supplies that can be Purchased using Grant Funds</vt:lpstr>
      <vt:lpstr>What are gloves, cones, signs, safety vests, trash bags, grabbers, cameras or first aid kits</vt:lpstr>
      <vt:lpstr>Identify the critter on the  Adopt a Beach Logo</vt:lpstr>
      <vt:lpstr>What is a Crab</vt:lpstr>
      <vt:lpstr>Name the Item Most Commonly Littered</vt:lpstr>
      <vt:lpstr>What is a Cigarette</vt:lpstr>
      <vt:lpstr>What Clean Communities program helps non-profits earn money?</vt:lpstr>
      <vt:lpstr>What is a Mini-Grant</vt:lpstr>
      <vt:lpstr>What Dr. Seuss book has a story about litter</vt:lpstr>
      <vt:lpstr>What is the Lorax</vt:lpstr>
      <vt:lpstr>What Year was the Clean Communities Act passed? </vt:lpstr>
      <vt:lpstr>What is 1986</vt:lpstr>
      <vt:lpstr>In 2002, the Act was re-adopted to include funding for what program?</vt:lpstr>
      <vt:lpstr>What is  Recycling</vt:lpstr>
      <vt:lpstr>The CCC took over what program formerly run by the DOT</vt:lpstr>
      <vt:lpstr>What is the Adopt a Highway Program</vt:lpstr>
      <vt:lpstr>What % of grant funds collected do municipalities receive?</vt:lpstr>
      <vt:lpstr>What is  80%</vt:lpstr>
      <vt:lpstr>How is the CC Grant funded?</vt:lpstr>
      <vt:lpstr>What is a tax on litter generating products?</vt:lpstr>
      <vt:lpstr>TSRWA</vt:lpstr>
      <vt:lpstr>What is a STRAW</vt:lpstr>
      <vt:lpstr>EBRAGGA</vt:lpstr>
      <vt:lpstr>WHAT IS GARBAGE</vt:lpstr>
      <vt:lpstr>CPILSAT SAGB </vt:lpstr>
      <vt:lpstr>What are PLASTIC BAGS</vt:lpstr>
      <vt:lpstr>ODOF PERSPARW</vt:lpstr>
      <vt:lpstr>What are FOOD WRAPPERS</vt:lpstr>
      <vt:lpstr>SCEGITATER</vt:lpstr>
      <vt:lpstr>What are CIGARETTES</vt:lpstr>
      <vt:lpstr>What year was the first Clean Communities program passed?</vt:lpstr>
      <vt:lpstr>What is  1986</vt:lpstr>
      <vt:lpstr>When was the first Earth Day</vt:lpstr>
      <vt:lpstr>What is  1970</vt:lpstr>
      <vt:lpstr>What year did Sandy become a household name</vt:lpstr>
      <vt:lpstr>What is  2012</vt:lpstr>
      <vt:lpstr>What year was recycling added to Clean Communities legislation?</vt:lpstr>
      <vt:lpstr>What is 2002</vt:lpstr>
      <vt:lpstr>What year did NJ turn 350</vt:lpstr>
      <vt:lpstr>What is 2014</vt:lpstr>
      <vt:lpstr>FINAL JEOPARDY</vt:lpstr>
      <vt:lpstr>Name three (3)  litter generating products</vt:lpstr>
      <vt:lpstr>What are (1)Beer and other malt beverages  (2)Cigarettes and tobacco products  (3) Cleaning agents and toiletries                  (4) Distilled spirits  (5) Food for human or pet consumption  (6) Glass containers  (7) Groceries  (8) Metal containers  (9) Tires  (10) Newsprint and magazines   (11) Drugstore sundry products (12) Paper products and household paper  (13) Plastic container (empty) that has a useful life of more than one year (14) Soft drinks and carbonated waters containers  (15) Wine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JEOPARDY</dc:title>
  <dc:creator>Joann Gemenden</dc:creator>
  <cp:lastModifiedBy>JoAnn Gemenden</cp:lastModifiedBy>
  <cp:revision>30</cp:revision>
  <dcterms:created xsi:type="dcterms:W3CDTF">2015-02-23T20:19:02Z</dcterms:created>
  <dcterms:modified xsi:type="dcterms:W3CDTF">2025-08-20T17:02:38Z</dcterms:modified>
</cp:coreProperties>
</file>